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6" r:id="rId2"/>
    <p:sldId id="274" r:id="rId3"/>
    <p:sldId id="287" r:id="rId4"/>
    <p:sldId id="279" r:id="rId5"/>
    <p:sldId id="280" r:id="rId6"/>
    <p:sldId id="281" r:id="rId7"/>
    <p:sldId id="282" r:id="rId8"/>
    <p:sldId id="285" r:id="rId9"/>
    <p:sldId id="283" r:id="rId10"/>
    <p:sldId id="275" r:id="rId11"/>
    <p:sldId id="276" r:id="rId12"/>
    <p:sldId id="278" r:id="rId13"/>
    <p:sldId id="277" r:id="rId14"/>
    <p:sldId id="25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9999"/>
    <a:srgbClr val="FFFFFF"/>
    <a:srgbClr val="FF9900"/>
    <a:srgbClr val="FF99CC"/>
    <a:srgbClr val="FF99FF"/>
    <a:srgbClr val="FF66CC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2115" autoAdjust="0"/>
  </p:normalViewPr>
  <p:slideViewPr>
    <p:cSldViewPr>
      <p:cViewPr varScale="1">
        <p:scale>
          <a:sx n="67" d="100"/>
          <a:sy n="67" d="100"/>
        </p:scale>
        <p:origin x="-14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99331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2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3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4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5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6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7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8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39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0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1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2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3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4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45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99346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/>
            </a:p>
          </p:txBody>
        </p:sp>
        <p:sp>
          <p:nvSpPr>
            <p:cNvPr id="99347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48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49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0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1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2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3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54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5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6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7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99358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59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60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61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62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/>
            </a:p>
          </p:txBody>
        </p:sp>
        <p:sp>
          <p:nvSpPr>
            <p:cNvPr id="99363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4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5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6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7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8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69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0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1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2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3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4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5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6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7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8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79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0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1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2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3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4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5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6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7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8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9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0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1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2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3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4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5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6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7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8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9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0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1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2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3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4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5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6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7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8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9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0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1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2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3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4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5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6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7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8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19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0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1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2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3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4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5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6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7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8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29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0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1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2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3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4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5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6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7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8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39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0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1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2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3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4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5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6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7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8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49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0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1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2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3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4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5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6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7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8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59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0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1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2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3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4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5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6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7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8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69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0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1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2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3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4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5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6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7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8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79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0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1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2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3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4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5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6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7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8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89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0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1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2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3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4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5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6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7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8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99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0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1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2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3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4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5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6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7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8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09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0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1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2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3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4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5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6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7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8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19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0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1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2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3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4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5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6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7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8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29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0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1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2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3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4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5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6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7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8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39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0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1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2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3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4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545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954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954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9548" name="Rectangle 2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9549" name="Rectangle 22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9550" name="Rectangle 2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C4BA47-E2DE-4C7C-8D34-F16026EB10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619AF89-A5F7-4FBB-94B2-0301BC2A303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4D89E9-3319-46F3-B265-1897C2FB58B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DDBAC2-9DE8-4BA7-BDF8-67C047C6A63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B888A31-14F0-4833-8356-63A3CD37DEA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09600" y="1600200"/>
            <a:ext cx="7924800" cy="44196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43CEE-1137-406F-AF15-783A0D66BD45}" type="datetimeFigureOut">
              <a:rPr lang="ru-RU"/>
              <a:pPr>
                <a:defRPr/>
              </a:pPr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90DF8-12ED-4F86-BB21-C7677E12B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C783D7-344D-4DFC-B00B-1E8241422E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9C00FB-4EEF-48F1-8E96-F5A755E5E3B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AA9CEA-DA16-47B0-BEB6-F3329FD359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87335FC-0751-4FC7-B438-368418CCE54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B1E54F8-A31F-4E90-B7D4-970D3189739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984E595-D749-450B-8BBD-CE7697E1335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5B75537-6E99-4CE1-B94A-FBDD70774F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9E6814C-6894-4D8D-BAB1-3A9B26F44BC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8F9DC4-4857-4072-8C71-E0606F0FD6D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306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9830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0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0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1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2" y="3504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2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/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9833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4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5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6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7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8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39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0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1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2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3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4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5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6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7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8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49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0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1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2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852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52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0EEFFF5-4FC4-416F-9A1E-6A3F9BE98FF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852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852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852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852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3;&#1072;&#1083;&#1080;&#1085;&#1072;\&#1084;&#1086;&#1080;%20&#1074;&#1099;&#1089;&#1090;&#1091;&#1087;&#1083;&#1077;&#1085;&#1080;&#1103;&#1103;&#1103;\&#1050;&#1086;&#1085;&#1082;&#1091;&#1088;&#1089;%20&#1079;&#1076;&#1086;&#1088;&#1086;&#1074;&#1100;&#1077;&#1089;&#1073;&#1077;&#1088;&#1077;&#1078;&#1077;&#1085;&#1080;&#1077;\VID-20180207-WA0007.mp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6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23850" y="981075"/>
            <a:ext cx="7972425" cy="2087563"/>
          </a:xfrm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r>
              <a:rPr lang="ru-RU" sz="4400" b="1" dirty="0">
                <a:solidFill>
                  <a:srgbClr val="FF6699"/>
                </a:solidFill>
              </a:rPr>
              <a:t>Дифференцированный подход в обучении младших школьников.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03350" y="5373688"/>
            <a:ext cx="6400800" cy="105568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800" i="1" dirty="0"/>
              <a:t>Составила учитель начальных </a:t>
            </a:r>
            <a:r>
              <a:rPr lang="ru-RU" sz="1800" i="1" dirty="0" smtClean="0"/>
              <a:t>классов</a:t>
            </a:r>
          </a:p>
          <a:p>
            <a:r>
              <a:rPr lang="ru-RU" sz="1800" i="1" dirty="0" smtClean="0"/>
              <a:t>МБОУ СОШ № 10</a:t>
            </a:r>
            <a:endParaRPr lang="ru-RU" sz="1800" i="1" dirty="0"/>
          </a:p>
          <a:p>
            <a:r>
              <a:rPr lang="ru-RU" sz="1800" i="1" dirty="0" smtClean="0"/>
              <a:t>Домотенко Галина Николаевна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 autoUpdateAnimBg="0"/>
      <p:bldP spid="27651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100806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FF9900"/>
                </a:solidFill>
              </a:rPr>
              <a:t/>
            </a:r>
            <a:br>
              <a:rPr lang="ru-RU" sz="3200" b="1" i="1" smtClean="0">
                <a:solidFill>
                  <a:srgbClr val="FF9900"/>
                </a:solidFill>
              </a:rPr>
            </a:br>
            <a:r>
              <a:rPr lang="ru-RU" sz="3200" b="1" i="1" smtClean="0">
                <a:solidFill>
                  <a:srgbClr val="333399"/>
                </a:solidFill>
              </a:rPr>
              <a:t/>
            </a:r>
            <a:br>
              <a:rPr lang="ru-RU" sz="3200" b="1" i="1" smtClean="0">
                <a:solidFill>
                  <a:srgbClr val="333399"/>
                </a:solidFill>
              </a:rPr>
            </a:br>
            <a:endParaRPr lang="ru-RU" sz="3200" b="1" i="1" smtClean="0">
              <a:solidFill>
                <a:srgbClr val="333399"/>
              </a:solidFill>
            </a:endParaRP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611188" y="1268413"/>
            <a:ext cx="7993062" cy="51133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solidFill>
                  <a:srgbClr val="000066"/>
                </a:solidFill>
              </a:rPr>
              <a:t>●</a:t>
            </a:r>
            <a:r>
              <a:rPr lang="ru-RU" sz="2800" b="1" dirty="0" smtClean="0">
                <a:solidFill>
                  <a:srgbClr val="000066"/>
                </a:solidFill>
              </a:rPr>
              <a:t>создание условий для реализации  творческих способностей детей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FF7C80"/>
                </a:solidFill>
              </a:rPr>
              <a:t>●предоставление каждому  возможности работать в присущем ему темпе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663300"/>
                </a:solidFill>
              </a:rPr>
              <a:t>●повышение уровня мотивации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D60093"/>
                </a:solidFill>
              </a:rPr>
              <a:t>●развитие всех учащихся при их разных</a:t>
            </a:r>
            <a:r>
              <a:rPr lang="ru-RU" sz="2800" b="1" dirty="0" smtClean="0">
                <a:solidFill>
                  <a:srgbClr val="000000"/>
                </a:solidFill>
              </a:rPr>
              <a:t> </a:t>
            </a:r>
            <a:r>
              <a:rPr lang="ru-RU" sz="2800" b="1" dirty="0" smtClean="0">
                <a:solidFill>
                  <a:srgbClr val="D60093"/>
                </a:solidFill>
              </a:rPr>
              <a:t>возможностях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0000"/>
                </a:solidFill>
              </a:rPr>
              <a:t>●сохранение и поддержка индивидуальности ребёнка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dirty="0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468313" y="333375"/>
            <a:ext cx="806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9900"/>
                </a:solidFill>
              </a:rPr>
              <a:t>                     </a:t>
            </a:r>
            <a:r>
              <a:rPr lang="ru-RU" sz="4000" b="1" u="sng">
                <a:solidFill>
                  <a:srgbClr val="333399"/>
                </a:solidFill>
              </a:rPr>
              <a:t>Задачи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333399"/>
                </a:solidFill>
                <a:latin typeface="Arial" charset="0"/>
                <a:cs typeface="Times New Roman" pitchFamily="18" charset="0"/>
              </a:rPr>
              <a:t>Положительные аспекты уровневой дифференциации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FF7C80"/>
                </a:solidFill>
                <a:cs typeface="Times New Roman" pitchFamily="18" charset="0"/>
              </a:rPr>
              <a:t>● </a:t>
            </a:r>
            <a:r>
              <a:rPr lang="ru-RU" sz="2800" b="1" dirty="0" smtClean="0">
                <a:solidFill>
                  <a:srgbClr val="FF5050"/>
                </a:solidFill>
              </a:rPr>
              <a:t>Реализуется желание сильных учащихся быстрее и глубже продвигаться в образовании.</a:t>
            </a:r>
            <a:r>
              <a:rPr lang="ru-RU" sz="2800" dirty="0" smtClean="0">
                <a:solidFill>
                  <a:srgbClr val="FF5050"/>
                </a:solidFill>
              </a:rPr>
              <a:t> </a:t>
            </a:r>
            <a:endParaRPr lang="ru-RU" sz="2800" b="1" dirty="0" smtClean="0">
              <a:solidFill>
                <a:srgbClr val="FF505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663300"/>
                </a:solidFill>
                <a:cs typeface="Times New Roman" pitchFamily="18" charset="0"/>
              </a:rPr>
              <a:t>●</a:t>
            </a:r>
            <a:r>
              <a:rPr lang="ru-RU" sz="2800" b="1" dirty="0" smtClean="0">
                <a:solidFill>
                  <a:srgbClr val="663300"/>
                </a:solidFill>
              </a:rPr>
              <a:t>Появляется возможность более эффективно работать с трудными учащимися, плохо адаптирующимися к общественным нормам. </a:t>
            </a:r>
            <a:endParaRPr lang="ru-RU" sz="2800" b="1" dirty="0" smtClean="0">
              <a:solidFill>
                <a:srgbClr val="6633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009900"/>
                </a:solidFill>
              </a:rPr>
              <a:t>●Повышается уровень </a:t>
            </a:r>
            <a:r>
              <a:rPr lang="ru-RU" sz="2800" b="1" dirty="0" err="1" smtClean="0">
                <a:solidFill>
                  <a:srgbClr val="009900"/>
                </a:solidFill>
              </a:rPr>
              <a:t>Я-концепции</a:t>
            </a:r>
            <a:r>
              <a:rPr lang="ru-RU" sz="2800" b="1" dirty="0" smtClean="0">
                <a:solidFill>
                  <a:srgbClr val="009900"/>
                </a:solidFill>
              </a:rPr>
              <a:t>: сильные утверждаются в своих способностях, слабые получают возможность испытывать учебный успех, избавиться от комплекса неполноценности.</a:t>
            </a:r>
            <a:r>
              <a:rPr lang="ru-RU" sz="2800" dirty="0" smtClean="0">
                <a:solidFill>
                  <a:srgbClr val="009900"/>
                </a:solidFill>
              </a:rPr>
              <a:t> </a:t>
            </a:r>
            <a:endParaRPr lang="ru-RU" sz="2800" b="1" dirty="0" smtClean="0">
              <a:solidFill>
                <a:srgbClr val="0099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b="1" dirty="0" smtClean="0">
                <a:solidFill>
                  <a:srgbClr val="660033"/>
                </a:solidFill>
                <a:cs typeface="Times New Roman" pitchFamily="18" charset="0"/>
              </a:rPr>
              <a:t>●Повышается уровень мотивации ученья 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800" b="1" dirty="0" smtClean="0">
              <a:solidFill>
                <a:srgbClr val="66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/>
              <a:t>Дифференцированный   подход  в  обучении</a:t>
            </a:r>
          </a:p>
        </p:txBody>
      </p:sp>
      <p:graphicFrame>
        <p:nvGraphicFramePr>
          <p:cNvPr id="1026" name="Organization Chart 6"/>
          <p:cNvGraphicFramePr>
            <a:graphicFrameLocks/>
          </p:cNvGraphicFramePr>
          <p:nvPr>
            <p:ph type="dgm" idx="1"/>
          </p:nvPr>
        </p:nvGraphicFramePr>
        <p:xfrm>
          <a:off x="762000" y="1295400"/>
          <a:ext cx="7696200" cy="4291013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323850" y="0"/>
            <a:ext cx="8820150" cy="23495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FF9900"/>
                </a:solidFill>
              </a:rPr>
              <a:t/>
            </a:r>
            <a:br>
              <a:rPr lang="ru-RU" sz="2800" b="1" smtClean="0">
                <a:solidFill>
                  <a:srgbClr val="FF9900"/>
                </a:solidFill>
              </a:rPr>
            </a:br>
            <a:r>
              <a:rPr lang="ru-RU" sz="2800" b="1" smtClean="0">
                <a:solidFill>
                  <a:srgbClr val="FF9900"/>
                </a:solidFill>
              </a:rPr>
              <a:t> </a:t>
            </a:r>
            <a:r>
              <a:rPr lang="ru-RU" sz="4000" b="1" smtClean="0">
                <a:solidFill>
                  <a:srgbClr val="333399"/>
                </a:solidFill>
              </a:rPr>
              <a:t>Учебный  материал  можно дифференцировать  не только по уровню обученности учащихся, но и по уровням:</a:t>
            </a:r>
          </a:p>
        </p:txBody>
      </p:sp>
      <p:sp>
        <p:nvSpPr>
          <p:cNvPr id="14339" name="Rectangle 5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34893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 rot="10800000">
            <a:off x="468313" y="2997200"/>
            <a:ext cx="3382962" cy="2092325"/>
          </a:xfrm>
          <a:prstGeom prst="wedgeEllipseCallout">
            <a:avLst>
              <a:gd name="adj1" fmla="val -80083"/>
              <a:gd name="adj2" fmla="val 71926"/>
            </a:avLst>
          </a:prstGeom>
          <a:solidFill>
            <a:srgbClr val="FF7C80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  <a:p>
            <a:pPr algn="ctr"/>
            <a:r>
              <a:rPr lang="ru-RU" sz="3200">
                <a:solidFill>
                  <a:srgbClr val="000000"/>
                </a:solidFill>
              </a:rPr>
              <a:t>творчество</a:t>
            </a:r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 rot="10800000">
            <a:off x="3276600" y="4437063"/>
            <a:ext cx="3167063" cy="2087562"/>
          </a:xfrm>
          <a:prstGeom prst="wedgeEllipseCallout">
            <a:avLst>
              <a:gd name="adj1" fmla="val 773"/>
              <a:gd name="adj2" fmla="val 140722"/>
            </a:avLst>
          </a:prstGeom>
          <a:solidFill>
            <a:srgbClr val="FF7C80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  <a:p>
            <a:pPr algn="ctr"/>
            <a:r>
              <a:rPr lang="ru-RU" sz="3200">
                <a:solidFill>
                  <a:srgbClr val="000000"/>
                </a:solidFill>
              </a:rPr>
              <a:t>трудности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 rot="-9949905">
            <a:off x="6280150" y="3644900"/>
            <a:ext cx="2863850" cy="2247900"/>
          </a:xfrm>
          <a:prstGeom prst="wedgeEllipseCallout">
            <a:avLst>
              <a:gd name="adj1" fmla="val 119639"/>
              <a:gd name="adj2" fmla="val 64921"/>
            </a:avLst>
          </a:prstGeom>
          <a:solidFill>
            <a:srgbClr val="FF7C80"/>
          </a:solidFill>
          <a:ln w="19050">
            <a:solidFill>
              <a:srgbClr val="003399"/>
            </a:solidFill>
            <a:miter lim="800000"/>
            <a:headEnd/>
            <a:tailEnd/>
          </a:ln>
        </p:spPr>
        <p:txBody>
          <a:bodyPr rot="10800000"/>
          <a:lstStyle/>
          <a:p>
            <a:pPr algn="ctr"/>
            <a:endParaRPr lang="ru-RU"/>
          </a:p>
          <a:p>
            <a:pPr algn="ctr"/>
            <a:r>
              <a:rPr lang="ru-RU" sz="3200">
                <a:solidFill>
                  <a:srgbClr val="000000"/>
                </a:solidFill>
              </a:rPr>
              <a:t>объем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481138"/>
          </a:xfrm>
          <a:solidFill>
            <a:schemeClr val="tx2">
              <a:lumMod val="75000"/>
              <a:lumOff val="25000"/>
            </a:schemeClr>
          </a:solidFill>
        </p:spPr>
        <p:txBody>
          <a:bodyPr/>
          <a:lstStyle/>
          <a:p>
            <a:r>
              <a:rPr lang="ru-RU" sz="4000" dirty="0">
                <a:solidFill>
                  <a:srgbClr val="FF9900"/>
                </a:solidFill>
                <a:cs typeface="Times New Roman" pitchFamily="18" charset="0"/>
              </a:rPr>
              <a:t>Положительные аспекты уровневой дифференциации</a:t>
            </a:r>
            <a:r>
              <a:rPr lang="ru-RU" sz="3200" dirty="0"/>
              <a:t> </a:t>
            </a:r>
          </a:p>
        </p:txBody>
      </p:sp>
      <p:sp>
        <p:nvSpPr>
          <p:cNvPr id="29699" name="Rectangle 1027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476750"/>
          </a:xfrm>
          <a:solidFill>
            <a:schemeClr val="tx2">
              <a:lumMod val="75000"/>
              <a:lumOff val="25000"/>
            </a:schemeClr>
          </a:solidFill>
        </p:spPr>
        <p:txBody>
          <a:bodyPr/>
          <a:lstStyle/>
          <a:p>
            <a:r>
              <a:rPr lang="ru-RU" sz="2800" b="1" dirty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- у учителя появляется возможность помогать слабому, уделять внимание сильному;</a:t>
            </a:r>
          </a:p>
          <a:p>
            <a:pPr>
              <a:buFont typeface="Wingdings" pitchFamily="2" charset="2"/>
              <a:buNone/>
            </a:pPr>
            <a:endParaRPr lang="ru-RU" sz="2800" b="1" dirty="0">
              <a:solidFill>
                <a:srgbClr val="FFCC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800" b="1" dirty="0">
                <a:solidFill>
                  <a:srgbClr val="FF7C80"/>
                </a:solidFill>
                <a:latin typeface="Times New Roman" pitchFamily="18" charset="0"/>
                <a:cs typeface="Times New Roman" pitchFamily="18" charset="0"/>
              </a:rPr>
              <a:t>- сильные утверждаются в своих способностях, слабые получают возможность испытывать учебный успех, избавиться от комплекса неполноценности;</a:t>
            </a:r>
          </a:p>
          <a:p>
            <a:pPr>
              <a:buFont typeface="Wingdings" pitchFamily="2" charset="2"/>
              <a:buNone/>
            </a:pPr>
            <a:endParaRPr lang="ru-RU" sz="2800" b="1" dirty="0">
              <a:solidFill>
                <a:srgbClr val="FF7C8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800" b="1" dirty="0">
                <a:solidFill>
                  <a:srgbClr val="99CC00"/>
                </a:solidFill>
                <a:latin typeface="Times New Roman" pitchFamily="18" charset="0"/>
                <a:cs typeface="Times New Roman" pitchFamily="18" charset="0"/>
              </a:rPr>
              <a:t>- повышается уровень мотивации ученья .</a:t>
            </a:r>
            <a:endParaRPr lang="ru-RU" sz="2800" b="1" dirty="0">
              <a:solidFill>
                <a:srgbClr val="FF7C8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 autoUpdateAnimBg="0"/>
      <p:bldP spid="29699" grpId="0" uiExpand="1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xfrm>
            <a:off x="0" y="836613"/>
            <a:ext cx="8675688" cy="5616575"/>
          </a:xfrm>
        </p:spPr>
        <p:txBody>
          <a:bodyPr/>
          <a:lstStyle/>
          <a:p>
            <a:pPr eaLnBrk="1" hangingPunct="1"/>
            <a:r>
              <a:rPr lang="ru-RU" sz="4000" b="1" u="sng" dirty="0" smtClean="0">
                <a:solidFill>
                  <a:srgbClr val="333399"/>
                </a:solidFill>
              </a:rPr>
              <a:t>Дифференцированный  подход к  обучению  на  уроках это:</a:t>
            </a:r>
            <a:br>
              <a:rPr lang="ru-RU" sz="4000" b="1" u="sng" dirty="0" smtClean="0">
                <a:solidFill>
                  <a:srgbClr val="333399"/>
                </a:solidFill>
              </a:rPr>
            </a:br>
            <a:r>
              <a:rPr lang="ru-RU" sz="4000" b="1" dirty="0" smtClean="0">
                <a:solidFill>
                  <a:srgbClr val="333399"/>
                </a:solidFill>
              </a:rPr>
              <a:t>        </a:t>
            </a:r>
            <a:r>
              <a:rPr lang="ru-RU" sz="3600" b="1" dirty="0" smtClean="0">
                <a:solidFill>
                  <a:srgbClr val="CC00FF"/>
                </a:solidFill>
              </a:rPr>
              <a:t>положительные  эмоции</a:t>
            </a:r>
            <a:br>
              <a:rPr lang="ru-RU" sz="3600" b="1" dirty="0" smtClean="0">
                <a:solidFill>
                  <a:srgbClr val="CC00FF"/>
                </a:solidFill>
              </a:rPr>
            </a:br>
            <a:r>
              <a:rPr lang="ru-RU" sz="3600" b="1" dirty="0" smtClean="0">
                <a:solidFill>
                  <a:srgbClr val="FF3300"/>
                </a:solidFill>
              </a:rPr>
              <a:t>комфорт</a:t>
            </a:r>
            <a:br>
              <a:rPr lang="ru-RU" sz="3600" b="1" dirty="0" smtClean="0">
                <a:solidFill>
                  <a:srgbClr val="FF33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защищённость  </a:t>
            </a:r>
            <a:br>
              <a:rPr lang="ru-RU" sz="3600" b="1" dirty="0" smtClean="0">
                <a:solidFill>
                  <a:srgbClr val="000000"/>
                </a:solidFill>
              </a:rPr>
            </a:br>
            <a:r>
              <a:rPr lang="ru-RU" sz="3600" b="1" dirty="0" smtClean="0">
                <a:solidFill>
                  <a:srgbClr val="000000"/>
                </a:solidFill>
              </a:rPr>
              <a:t>  </a:t>
            </a:r>
            <a:r>
              <a:rPr lang="ru-RU" sz="3600" b="1" dirty="0" smtClean="0">
                <a:solidFill>
                  <a:srgbClr val="663300"/>
                </a:solidFill>
              </a:rPr>
              <a:t>интерес  к  учёбе </a:t>
            </a:r>
            <a:br>
              <a:rPr lang="ru-RU" sz="3600" b="1" dirty="0" smtClean="0">
                <a:solidFill>
                  <a:srgbClr val="663300"/>
                </a:solidFill>
              </a:rPr>
            </a:br>
            <a:r>
              <a:rPr lang="ru-RU" sz="3600" b="1" dirty="0" smtClean="0">
                <a:solidFill>
                  <a:srgbClr val="663300"/>
                </a:solidFill>
              </a:rPr>
              <a:t> </a:t>
            </a:r>
            <a:r>
              <a:rPr lang="ru-RU" sz="3600" b="1" dirty="0" smtClean="0">
                <a:solidFill>
                  <a:srgbClr val="CC0066"/>
                </a:solidFill>
              </a:rPr>
              <a:t>повышение  самооценки  учащихся</a:t>
            </a:r>
            <a:br>
              <a:rPr lang="ru-RU" sz="3600" b="1" dirty="0" smtClean="0">
                <a:solidFill>
                  <a:srgbClr val="CC0066"/>
                </a:solidFill>
              </a:rPr>
            </a:br>
            <a:r>
              <a:rPr lang="ru-RU" sz="3600" b="1" dirty="0" smtClean="0">
                <a:solidFill>
                  <a:srgbClr val="CC0066"/>
                </a:solidFill>
              </a:rPr>
              <a:t> </a:t>
            </a:r>
            <a:r>
              <a:rPr lang="ru-RU" sz="3600" b="1" dirty="0" smtClean="0">
                <a:solidFill>
                  <a:srgbClr val="CC00FF"/>
                </a:solidFill>
              </a:rPr>
              <a:t>снижение  барьеров  страха</a:t>
            </a:r>
            <a:br>
              <a:rPr lang="ru-RU" sz="3600" b="1" dirty="0" smtClean="0">
                <a:solidFill>
                  <a:srgbClr val="CC00FF"/>
                </a:solidFill>
              </a:rPr>
            </a:br>
            <a:r>
              <a:rPr lang="ru-RU" sz="3600" b="1" dirty="0" smtClean="0">
                <a:solidFill>
                  <a:srgbClr val="CC00FF"/>
                </a:solidFill>
              </a:rPr>
              <a:t>  </a:t>
            </a:r>
            <a:r>
              <a:rPr lang="ru-RU" sz="3600" b="1" dirty="0" smtClean="0"/>
              <a:t>доверие  к  педагогу</a:t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9900"/>
                </a:solidFill>
              </a:rPr>
              <a:t>отношения  в  классном  коллективе</a:t>
            </a:r>
            <a:r>
              <a:rPr lang="ru-RU" sz="3600" dirty="0" smtClean="0">
                <a:solidFill>
                  <a:srgbClr val="009900"/>
                </a:solidFill>
              </a:rPr>
              <a:t>.</a:t>
            </a:r>
            <a:br>
              <a:rPr lang="ru-RU" sz="3600" dirty="0" smtClean="0">
                <a:solidFill>
                  <a:srgbClr val="009900"/>
                </a:solidFill>
              </a:rPr>
            </a:br>
            <a:endParaRPr lang="ru-RU" sz="3600" dirty="0" smtClean="0">
              <a:solidFill>
                <a:srgbClr val="009900"/>
              </a:solidFill>
            </a:endParaRPr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>
          <a:xfrm>
            <a:off x="457200" y="6858000"/>
            <a:ext cx="8229600" cy="242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D:\РАБОЧИЙ СТОЛ\школа\фото\1 сентября\0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Результаты диагностики уровня готовности к школе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615" y="2276499"/>
            <a:ext cx="6447501" cy="3880773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Высокий уровень - </a:t>
            </a:r>
            <a:r>
              <a:rPr lang="ru-RU" dirty="0" smtClean="0">
                <a:solidFill>
                  <a:srgbClr val="0070C0"/>
                </a:solidFill>
              </a:rPr>
              <a:t>21</a:t>
            </a:r>
            <a:r>
              <a:rPr lang="ru-RU" dirty="0" smtClean="0">
                <a:solidFill>
                  <a:srgbClr val="0070C0"/>
                </a:solidFill>
              </a:rPr>
              <a:t>%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>
                <a:solidFill>
                  <a:srgbClr val="00B050"/>
                </a:solidFill>
              </a:rPr>
              <a:t>Средний уровень – </a:t>
            </a:r>
            <a:r>
              <a:rPr lang="ru-RU" dirty="0" smtClean="0">
                <a:solidFill>
                  <a:srgbClr val="00B050"/>
                </a:solidFill>
              </a:rPr>
              <a:t>24</a:t>
            </a:r>
            <a:r>
              <a:rPr lang="ru-RU" dirty="0" smtClean="0">
                <a:solidFill>
                  <a:srgbClr val="00B050"/>
                </a:solidFill>
              </a:rPr>
              <a:t>%</a:t>
            </a:r>
            <a:endParaRPr lang="ru-RU" dirty="0">
              <a:solidFill>
                <a:srgbClr val="00B050"/>
              </a:solidFill>
            </a:endParaRPr>
          </a:p>
          <a:p>
            <a:r>
              <a:rPr lang="ru-RU" dirty="0">
                <a:solidFill>
                  <a:srgbClr val="00B0F0"/>
                </a:solidFill>
              </a:rPr>
              <a:t>Низкий уровень – </a:t>
            </a:r>
            <a:r>
              <a:rPr lang="ru-RU" dirty="0" smtClean="0">
                <a:solidFill>
                  <a:srgbClr val="00B0F0"/>
                </a:solidFill>
              </a:rPr>
              <a:t>21</a:t>
            </a:r>
            <a:r>
              <a:rPr lang="ru-RU" dirty="0" smtClean="0">
                <a:solidFill>
                  <a:srgbClr val="00B0F0"/>
                </a:solidFill>
              </a:rPr>
              <a:t>%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Не готовы – 34%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endParaRPr lang="ru-RU" dirty="0">
              <a:solidFill>
                <a:srgbClr val="00B0F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62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Каждое утро мы начинаем с психологического настроя на хороший день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" name="VID-20180207-WA0007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857356" y="1826405"/>
            <a:ext cx="5500726" cy="4674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565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folHlink"/>
                </a:solidFill>
              </a:rPr>
              <a:t> </a:t>
            </a:r>
            <a:r>
              <a:rPr lang="ru-RU" sz="3200" smtClean="0">
                <a:solidFill>
                  <a:srgbClr val="FC0CEB"/>
                </a:solidFill>
              </a:rPr>
              <a:t>Мониторинг учета знаний</a:t>
            </a:r>
            <a:r>
              <a:rPr lang="ru-RU" sz="3200" smtClean="0">
                <a:solidFill>
                  <a:schemeClr val="folHlink"/>
                </a:solidFill>
              </a:rPr>
              <a:t>.</a:t>
            </a:r>
          </a:p>
        </p:txBody>
      </p:sp>
      <p:graphicFrame>
        <p:nvGraphicFramePr>
          <p:cNvPr id="7258" name="Group 90"/>
          <p:cNvGraphicFramePr>
            <a:graphicFrameLocks noGrp="1"/>
          </p:cNvGraphicFramePr>
          <p:nvPr>
            <p:ph type="tbl" idx="1"/>
          </p:nvPr>
        </p:nvGraphicFramePr>
        <p:xfrm>
          <a:off x="428625" y="1125538"/>
          <a:ext cx="8175625" cy="5260976"/>
        </p:xfrm>
        <a:graphic>
          <a:graphicData uri="http://schemas.openxmlformats.org/drawingml/2006/table">
            <a:tbl>
              <a:tblPr/>
              <a:tblGrid>
                <a:gridCol w="1227366"/>
                <a:gridCol w="683715"/>
                <a:gridCol w="773783"/>
                <a:gridCol w="836463"/>
                <a:gridCol w="773230"/>
                <a:gridCol w="850553"/>
                <a:gridCol w="850553"/>
                <a:gridCol w="811842"/>
                <a:gridCol w="710115"/>
                <a:gridCol w="658005"/>
              </a:tblGrid>
              <a:tr h="18836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Ф.И. учащихся</a:t>
                      </a: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Нумерация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Сложе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 Вы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чита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ние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Сравнение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Нахож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де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ние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 периметра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Поря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док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дейст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вий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Название компонентов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Поря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док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дейст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вий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Геометрический материал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Азизов Д.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Браташенко М.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Вергасов В.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030A0"/>
                          </a:solidFill>
                        </a:rPr>
                        <a:t>Венгеренко В</a:t>
                      </a:r>
                      <a:endParaRPr lang="ru-RU" sz="1400" dirty="0">
                        <a:solidFill>
                          <a:srgbClr val="7030A0"/>
                        </a:solidFill>
                      </a:endParaRP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_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Источник материала</a:t>
                      </a:r>
                    </a:p>
                  </a:txBody>
                  <a:tcPr marL="91438" marR="914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№1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№3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№6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№7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№8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№9</a:t>
                      </a:r>
                    </a:p>
                  </a:txBody>
                  <a:tcPr marL="91438" marR="914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2867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90575" y="260350"/>
            <a:ext cx="7056438" cy="7207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sz="3600" smtClean="0">
                <a:solidFill>
                  <a:srgbClr val="7030A0"/>
                </a:solidFill>
              </a:rPr>
              <a:t>         </a:t>
            </a:r>
            <a:r>
              <a:rPr lang="ru-RU" sz="3600" smtClean="0">
                <a:solidFill>
                  <a:srgbClr val="FC0CEB"/>
                </a:solidFill>
                <a:latin typeface="Arial" charset="0"/>
              </a:rPr>
              <a:t>Система повторения</a:t>
            </a:r>
            <a:endParaRPr lang="ru-RU" sz="3600" smtClean="0">
              <a:solidFill>
                <a:srgbClr val="FC0CEB"/>
              </a:solidFill>
            </a:endParaRPr>
          </a:p>
        </p:txBody>
      </p:sp>
      <p:pic>
        <p:nvPicPr>
          <p:cNvPr id="11268" name="Picture 4" descr="30741df58539e844896dde437a57c76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708275"/>
            <a:ext cx="1296988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Прямоугольник 1"/>
          <p:cNvSpPr>
            <a:spLocks noChangeArrowheads="1"/>
          </p:cNvSpPr>
          <p:nvPr/>
        </p:nvSpPr>
        <p:spPr bwMode="auto">
          <a:xfrm>
            <a:off x="1331913" y="476250"/>
            <a:ext cx="65151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folHlink"/>
                </a:solidFill>
              </a:rPr>
              <a:t> </a:t>
            </a:r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750" y="1125538"/>
          <a:ext cx="7704138" cy="5346700"/>
        </p:xfrm>
        <a:graphic>
          <a:graphicData uri="http://schemas.openxmlformats.org/drawingml/2006/table">
            <a:tbl>
              <a:tblPr/>
              <a:tblGrid>
                <a:gridCol w="1767531"/>
                <a:gridCol w="1254729"/>
                <a:gridCol w="1429666"/>
                <a:gridCol w="1414907"/>
                <a:gridCol w="1837305"/>
              </a:tblGrid>
              <a:tr h="119804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Понедельник</a:t>
                      </a:r>
                    </a:p>
                  </a:txBody>
                  <a:tcPr marL="91418" marR="91418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Вторник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Среда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Четверг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Пятница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Арифметические действия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Нумерация</a:t>
                      </a:r>
                    </a:p>
                  </a:txBody>
                  <a:tcPr marL="91418" marR="91418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Уравнения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Сравнение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Неравенства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Геометрический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материал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Формулы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89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Сложение Вычитание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Умножение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Деление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Порядок действий</a:t>
                      </a:r>
                    </a:p>
                  </a:txBody>
                  <a:tcPr marL="91418" marR="91418"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 х - 13 =45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С х 7= 42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в : 9 = 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у – 12 = 45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56 : х = 8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Comic Sans MS" pitchFamily="66" charset="0"/>
                        </a:rPr>
                        <a:t>а + 23 + 69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Выбор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найбольшего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найменьшего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 числа,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Запись в порядке убывания, возрастания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х 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&lt;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 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Указать решение</a:t>
                      </a: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Р = ( а +в)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S =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V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= а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в с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Прямая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Луч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Отрезок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Виды треугольников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Окружность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Радиус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</a:rPr>
                        <a:t>Диаметр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marL="91418" marR="91418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91093" y="22431508"/>
            <a:ext cx="2022585" cy="32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Исправляем ошибки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Лечим слова</a:t>
            </a:r>
          </a:p>
          <a:p>
            <a:r>
              <a:rPr lang="ru-RU" dirty="0" smtClean="0"/>
              <a:t>Возможность исправить любую карточку и самостоятельную работу</a:t>
            </a:r>
          </a:p>
          <a:p>
            <a:r>
              <a:rPr lang="ru-RU" dirty="0" smtClean="0"/>
              <a:t>Проверяю работы и делаю записи (</a:t>
            </a:r>
            <a:r>
              <a:rPr lang="ru-RU" dirty="0" err="1" smtClean="0"/>
              <a:t>орф</a:t>
            </a:r>
            <a:r>
              <a:rPr lang="ru-RU" dirty="0" smtClean="0"/>
              <a:t>. мин., дорабатываем тему, инд. работа)</a:t>
            </a:r>
          </a:p>
          <a:p>
            <a:r>
              <a:rPr lang="ru-RU" dirty="0" smtClean="0"/>
              <a:t>Дополнительные занятия (желание детей)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очки">
  <a:themeElements>
    <a:clrScheme name="Точки 4">
      <a:dk1>
        <a:srgbClr val="000000"/>
      </a:dk1>
      <a:lt1>
        <a:srgbClr val="FDEB9D"/>
      </a:lt1>
      <a:dk2>
        <a:srgbClr val="000000"/>
      </a:dk2>
      <a:lt2>
        <a:srgbClr val="E0CE82"/>
      </a:lt2>
      <a:accent1>
        <a:srgbClr val="EAEAEA"/>
      </a:accent1>
      <a:accent2>
        <a:srgbClr val="C2B476"/>
      </a:accent2>
      <a:accent3>
        <a:srgbClr val="FEF3CC"/>
      </a:accent3>
      <a:accent4>
        <a:srgbClr val="000000"/>
      </a:accent4>
      <a:accent5>
        <a:srgbClr val="F3F3F3"/>
      </a:accent5>
      <a:accent6>
        <a:srgbClr val="B0A36A"/>
      </a:accent6>
      <a:hlink>
        <a:srgbClr val="A47900"/>
      </a:hlink>
      <a:folHlink>
        <a:srgbClr val="8C89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1110</TotalTime>
  <Words>471</Words>
  <Application>Microsoft PowerPoint</Application>
  <PresentationFormat>Экран (4:3)</PresentationFormat>
  <Paragraphs>177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Точки</vt:lpstr>
      <vt:lpstr>Дифференцированный подход в обучении младших школьников.</vt:lpstr>
      <vt:lpstr>Дифференцированный  подход к  обучению  на  уроках это:         положительные  эмоции комфорт защищённость     интерес  к  учёбе   повышение  самооценки  учащихся  снижение  барьеров  страха   доверие  к  педагогу отношения  в  классном  коллективе. </vt:lpstr>
      <vt:lpstr>Слайд 3</vt:lpstr>
      <vt:lpstr>Результаты диагностики уровня готовности к школе  </vt:lpstr>
      <vt:lpstr>Каждое утро мы начинаем с психологического настроя на хороший день</vt:lpstr>
      <vt:lpstr> Мониторинг учета знаний.</vt:lpstr>
      <vt:lpstr> </vt:lpstr>
      <vt:lpstr>Слайд 8</vt:lpstr>
      <vt:lpstr>Исправляем ошибки</vt:lpstr>
      <vt:lpstr>  </vt:lpstr>
      <vt:lpstr>Положительные аспекты уровневой дифференциации</vt:lpstr>
      <vt:lpstr>Дифференцированный   подход  в  обучении</vt:lpstr>
      <vt:lpstr>  Учебный  материал  можно дифференцировать  не только по уровню обученности учащихся, но и по уровням:</vt:lpstr>
      <vt:lpstr>Положительные аспекты уровневой дифференциации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Дифференцированный подход в обучении младших школьников</dc:title>
  <dc:creator>User</dc:creator>
  <cp:lastModifiedBy>Admin</cp:lastModifiedBy>
  <cp:revision>40</cp:revision>
  <cp:lastPrinted>1601-01-01T00:00:00Z</cp:lastPrinted>
  <dcterms:created xsi:type="dcterms:W3CDTF">2006-11-17T23:52:51Z</dcterms:created>
  <dcterms:modified xsi:type="dcterms:W3CDTF">2019-01-23T05:45:04Z</dcterms:modified>
</cp:coreProperties>
</file>